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4"/>
    <p:sldMasterId id="2147483697" r:id="rId5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Dosis" panose="02010600030101010101" charset="-122"/>
      <p:regular r:id="rId37"/>
      <p:bold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Kerwen" initials="ZK" lastIdx="5" clrIdx="0">
    <p:extLst>
      <p:ext uri="{19B8F6BF-5375-455C-9EA6-DF929625EA0E}">
        <p15:presenceInfo xmlns:p15="http://schemas.microsoft.com/office/powerpoint/2012/main" userId="6a01813e920c5e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5.fntdata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5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9T09:23:53.741" idx="1">
    <p:pos x="197" y="1882"/>
    <p:text>Already exist?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9T09:24:15.314" idx="2">
    <p:pos x="46" y="2019"/>
    <p:text>Have they did something? Or we can take over this?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9T10:25:19.741" idx="3">
    <p:pos x="593" y="1385"/>
    <p:text>Only for web application?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13604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337ba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0337ba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65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0337baa6a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0337baa6a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0337baa6a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0337baa6a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14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0337baa6a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0337baa6a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0337baa6a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0337baa6a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577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0337baa6a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0337baa6a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565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0337baa6a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0337baa6a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918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0337baa6a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0337baa6a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2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0337baa6a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0337baa6a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398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0337baa6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0337baa6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45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337baa6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337baa6a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5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0337baa6a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0337baa6a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090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337baa6a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337baa6a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0337baa6a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0337baa6a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9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31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0337baa6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0337baa6a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58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0337baa6a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0337baa6a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6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0337baa6a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0337baa6a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0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9687"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1pPr>
            <a:lvl2pPr marL="39687"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2pPr>
            <a:lvl3pPr marL="39687"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3pPr>
            <a:lvl4pPr marL="39687"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4pPr>
            <a:lvl5pPr marL="39687"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5pPr>
            <a:lvl6pPr marL="496887"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6pPr>
            <a:lvl7pPr marL="954087"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7pPr>
            <a:lvl8pPr marL="1411287"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8pPr>
            <a:lvl9pPr marL="1868487"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1">
  <p:cSld name="OBJECT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s">
  <p:cSld name="OBJECT_1_1">
    <p:bg>
      <p:bgPr>
        <a:solidFill>
          <a:srgbClr val="21212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 descr="2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9135564" cy="513875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08100" y="122675"/>
            <a:ext cx="55122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205569" y="4875706"/>
            <a:ext cx="3036852" cy="247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i="0" u="none" strike="noStrike" cap="none">
                <a:solidFill>
                  <a:schemeClr val="lt1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Globant</a:t>
            </a:r>
            <a:r>
              <a:rPr lang="es" sz="80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s" sz="80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Proprietary | Confidential Information</a:t>
            </a:r>
            <a:endParaRPr sz="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r="88451" b="13269"/>
          <a:stretch/>
        </p:blipFill>
        <p:spPr>
          <a:xfrm>
            <a:off x="85875" y="4895676"/>
            <a:ext cx="133426" cy="2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08100" y="981525"/>
            <a:ext cx="74163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8BAB42"/>
                </a:highlight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highlight>
                  <a:srgbClr val="000000"/>
                </a:highlight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208100" y="1522425"/>
            <a:ext cx="7416300" cy="2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100" y="0"/>
            <a:ext cx="9144000" cy="465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rodapé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6"/>
          <p:cNvGrpSpPr/>
          <p:nvPr/>
        </p:nvGrpSpPr>
        <p:grpSpPr>
          <a:xfrm>
            <a:off x="-50" y="2"/>
            <a:ext cx="9144100" cy="38326"/>
            <a:chOff x="-50" y="5"/>
            <a:chExt cx="9144100" cy="69900"/>
          </a:xfrm>
        </p:grpSpPr>
        <p:sp>
          <p:nvSpPr>
            <p:cNvPr id="66" name="Google Shape;66;p16"/>
            <p:cNvSpPr/>
            <p:nvPr/>
          </p:nvSpPr>
          <p:spPr>
            <a:xfrm>
              <a:off x="6857787" y="5"/>
              <a:ext cx="762300" cy="69900"/>
            </a:xfrm>
            <a:prstGeom prst="rect">
              <a:avLst/>
            </a:prstGeom>
            <a:solidFill>
              <a:srgbClr val="5D0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761932" y="5"/>
              <a:ext cx="762300" cy="69900"/>
            </a:xfrm>
            <a:prstGeom prst="rect">
              <a:avLst/>
            </a:prstGeom>
            <a:solidFill>
              <a:srgbClr val="AC7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1523914" y="5"/>
              <a:ext cx="762300" cy="69900"/>
            </a:xfrm>
            <a:prstGeom prst="rect">
              <a:avLst/>
            </a:prstGeom>
            <a:solidFill>
              <a:srgbClr val="9514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-50" y="5"/>
              <a:ext cx="762300" cy="69900"/>
            </a:xfrm>
            <a:prstGeom prst="rect">
              <a:avLst/>
            </a:prstGeom>
            <a:solidFill>
              <a:srgbClr val="0AA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2285896" y="5"/>
              <a:ext cx="762300" cy="699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3809859" y="5"/>
              <a:ext cx="762300" cy="69900"/>
            </a:xfrm>
            <a:prstGeom prst="rect">
              <a:avLst/>
            </a:prstGeom>
            <a:solidFill>
              <a:srgbClr val="FC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7619769" y="5"/>
              <a:ext cx="762300" cy="69900"/>
            </a:xfrm>
            <a:prstGeom prst="rect">
              <a:avLst/>
            </a:prstGeom>
            <a:solidFill>
              <a:srgbClr val="AB5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3047877" y="5"/>
              <a:ext cx="762300" cy="69900"/>
            </a:xfrm>
            <a:prstGeom prst="rect">
              <a:avLst/>
            </a:prstGeom>
            <a:solidFill>
              <a:srgbClr val="EE8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4571841" y="5"/>
              <a:ext cx="762300" cy="69900"/>
            </a:xfrm>
            <a:prstGeom prst="rect">
              <a:avLst/>
            </a:prstGeom>
            <a:solidFill>
              <a:srgbClr val="A6A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5333823" y="5"/>
              <a:ext cx="762300" cy="69900"/>
            </a:xfrm>
            <a:prstGeom prst="rect">
              <a:avLst/>
            </a:prstGeom>
            <a:solidFill>
              <a:srgbClr val="51C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6095805" y="5"/>
              <a:ext cx="762300" cy="69900"/>
            </a:xfrm>
            <a:prstGeom prst="rect">
              <a:avLst/>
            </a:prstGeom>
            <a:solidFill>
              <a:srgbClr val="157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8381750" y="5"/>
              <a:ext cx="762300" cy="69900"/>
            </a:xfrm>
            <a:prstGeom prst="rect">
              <a:avLst/>
            </a:prstGeom>
            <a:solidFill>
              <a:srgbClr val="E91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-76200" y="46025"/>
            <a:ext cx="59016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highlight>
                  <a:srgbClr val="96B51A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rgbClr val="96B51A"/>
                </a:highlight>
              </a:defRPr>
            </a:lvl9pPr>
          </a:lstStyle>
          <a:p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r="88451" b="13269"/>
          <a:stretch/>
        </p:blipFill>
        <p:spPr>
          <a:xfrm>
            <a:off x="117664" y="4897242"/>
            <a:ext cx="133426" cy="2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205578" y="4877266"/>
            <a:ext cx="4658148" cy="247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i="0" u="none" strike="noStrike" cap="none"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Globant</a:t>
            </a:r>
            <a:r>
              <a:rPr lang="es" sz="8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s" sz="80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Proprietary | Confidential Information </a:t>
            </a:r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873" y="4934797"/>
            <a:ext cx="604551" cy="132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5" name="Google Shape;85;p17"/>
          <p:cNvCxnSpPr/>
          <p:nvPr/>
        </p:nvCxnSpPr>
        <p:spPr>
          <a:xfrm>
            <a:off x="823325" y="4281325"/>
            <a:ext cx="7137000" cy="17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7"/>
          <p:cNvSpPr txBox="1"/>
          <p:nvPr/>
        </p:nvSpPr>
        <p:spPr>
          <a:xfrm>
            <a:off x="728455" y="432985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/>
              <a:t>Transformation by Design™</a:t>
            </a:r>
            <a:endParaRPr sz="1000" b="1"/>
          </a:p>
        </p:txBody>
      </p:sp>
      <p:pic>
        <p:nvPicPr>
          <p:cNvPr id="87" name="Google Shape;87;p17" descr="WAE logo 2015"/>
          <p:cNvPicPr preferRelativeResize="0"/>
          <p:nvPr/>
        </p:nvPicPr>
        <p:blipFill rotWithShape="1">
          <a:blip r:embed="rId2">
            <a:alphaModFix/>
          </a:blip>
          <a:srcRect l="10023" r="11298"/>
          <a:stretch/>
        </p:blipFill>
        <p:spPr>
          <a:xfrm>
            <a:off x="7830900" y="4"/>
            <a:ext cx="1121101" cy="10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81100" y="1893950"/>
            <a:ext cx="68157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81100" y="2617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">
  <p:cSld name="TITLE_1_1_2">
    <p:bg>
      <p:bgPr>
        <a:solidFill>
          <a:srgbClr val="E6404C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423655" y="432985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by Design </a:t>
            </a: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™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504900" y="41382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2">
  <p:cSld name="TITLE_1_1_2_2">
    <p:bg>
      <p:bgPr>
        <a:solidFill>
          <a:srgbClr val="000000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99" name="Google Shape;99;p19" descr="wae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4100" y="467662"/>
            <a:ext cx="825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8543925" y="2387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404780" y="80560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by Design  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543925" y="2387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562900" y="6578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2 3">
  <p:cSld name="TITLE_1_1_2_2_3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2 2">
  <p:cSld name="TITLE_1_1_2_2_2"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2" name="Google Shape;112;p21" descr="wae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4100" y="467662"/>
            <a:ext cx="825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8543925" y="2387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2404780" y="80560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by Design  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8543925" y="2387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8562900" y="6578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2 1">
  <p:cSld name="TITLE_1_1_2_2_1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descr="fullmag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65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504900" y="42906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2 1 1">
  <p:cSld name="TITLE_1_1_2_2_1_1">
    <p:bg>
      <p:bgPr>
        <a:solidFill>
          <a:srgbClr val="0000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25" y="-26600"/>
            <a:ext cx="9170400" cy="519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3"/>
          <p:cNvCxnSpPr/>
          <p:nvPr/>
        </p:nvCxnSpPr>
        <p:spPr>
          <a:xfrm>
            <a:off x="504900" y="42906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3"/>
          <p:cNvCxnSpPr/>
          <p:nvPr/>
        </p:nvCxnSpPr>
        <p:spPr>
          <a:xfrm>
            <a:off x="504900" y="42906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">
  <p:cSld name="TITLE_1_1_2_1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423655" y="440605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Transformation by Design ™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76300" y="8271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1"/>
          </p:nvPr>
        </p:nvSpPr>
        <p:spPr>
          <a:xfrm>
            <a:off x="476300" y="22368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504900" y="42144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4" name="Google Shape;134;p24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">
  <p:cSld name="TITLE_1_1_2_1_2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423655" y="432985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Transformation by Design </a:t>
            </a:r>
            <a:r>
              <a:rPr lang="es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™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76300" y="5985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476300" y="200827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504900" y="41382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" name="Google Shape;142;p25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 descr="18honoreesitebugl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020" y="3273011"/>
            <a:ext cx="553800" cy="5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 descr="dfe_who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2448" y="3250061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5">
            <a:alphaModFix/>
          </a:blip>
          <a:srcRect b="19678"/>
          <a:stretch/>
        </p:blipFill>
        <p:spPr>
          <a:xfrm>
            <a:off x="4041267" y="3291011"/>
            <a:ext cx="5196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818" y="3250060"/>
            <a:ext cx="768211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6044" y="3312297"/>
            <a:ext cx="1283128" cy="4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 descr="dadi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3694" y="3250061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 descr="highres_43882702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4775" y="3290100"/>
            <a:ext cx="519600" cy="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 descr="mobieappaward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0725" y="3213037"/>
            <a:ext cx="519600" cy="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 descr="techie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4900" y="3192700"/>
            <a:ext cx="768200" cy="800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 1">
  <p:cSld name="TITLE_1_1_2_1_2_1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2404780" y="80560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Transformation by Design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76300" y="7509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504900" y="2019300"/>
            <a:ext cx="6012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504900" y="3909613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26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pic>
        <p:nvPicPr>
          <p:cNvPr id="161" name="Google Shape;161;p26" descr="18honoreesitebugl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820" y="4187411"/>
            <a:ext cx="553800" cy="5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 descr="dfe_who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6248" y="4164461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5">
            <a:alphaModFix/>
          </a:blip>
          <a:srcRect b="19678"/>
          <a:stretch/>
        </p:blipFill>
        <p:spPr>
          <a:xfrm>
            <a:off x="3965067" y="4205411"/>
            <a:ext cx="519600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8843" y="4164460"/>
            <a:ext cx="768211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9269" y="4226697"/>
            <a:ext cx="1283128" cy="4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 descr="dadi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65294" y="4183511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 descr="highres_43882702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0000" y="4204500"/>
            <a:ext cx="519600" cy="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 descr="mobieappaward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0725" y="4127437"/>
            <a:ext cx="519600" cy="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 descr="techie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700" y="4107100"/>
            <a:ext cx="768200" cy="8002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8574238" y="657825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 1 1">
  <p:cSld name="TITLE_1_1_2_1_2_1_1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476300" y="7509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504900" y="2019300"/>
            <a:ext cx="6012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5" name="Google Shape;175;p27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 1 1 1">
  <p:cSld name="TITLE_1_1_2_1_2_1_1_1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76300" y="750950"/>
            <a:ext cx="5867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504900" y="2019300"/>
            <a:ext cx="6012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1">
  <p:cSld name="TITLE_1_1_2_1_1"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27400" y="1208150"/>
            <a:ext cx="58674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427400" y="407250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85" name="Google Shape;185;p29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9"/>
          <p:cNvCxnSpPr/>
          <p:nvPr/>
        </p:nvCxnSpPr>
        <p:spPr>
          <a:xfrm>
            <a:off x="504900" y="1004488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9"/>
          <p:cNvSpPr txBox="1">
            <a:spLocks noGrp="1"/>
          </p:cNvSpPr>
          <p:nvPr>
            <p:ph type="subTitle" idx="2"/>
          </p:nvPr>
        </p:nvSpPr>
        <p:spPr>
          <a:xfrm>
            <a:off x="427400" y="173122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1 1">
  <p:cSld name="TITLE_1_1_2_1_1_1"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27400" y="1055750"/>
            <a:ext cx="58674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"/>
          </p:nvPr>
        </p:nvSpPr>
        <p:spPr>
          <a:xfrm>
            <a:off x="427400" y="407250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93" name="Google Shape;193;p30" descr="wae_logo_new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025" y="457200"/>
            <a:ext cx="863975" cy="29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>
            <a:off x="504900" y="4438538"/>
            <a:ext cx="8134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427400" y="1578825"/>
            <a:ext cx="596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423655" y="4558450"/>
            <a:ext cx="6350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Montserrat"/>
                <a:ea typeface="Montserrat"/>
                <a:cs typeface="Montserrat"/>
                <a:sym typeface="Montserrat"/>
              </a:rPr>
              <a:t>Transformation by Design ™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8560932" y="230552"/>
            <a:ext cx="304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™</a:t>
            </a:r>
            <a:endParaRPr sz="600">
              <a:solidFill>
                <a:srgbClr val="999999"/>
              </a:solidFill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page">
  <p:cSld name="BLANK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Right">
  <p:cSld name="TITLE_AND_TWO_COLUMN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364050" y="701625"/>
            <a:ext cx="25299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2"/>
          <p:cNvCxnSpPr/>
          <p:nvPr/>
        </p:nvCxnSpPr>
        <p:spPr>
          <a:xfrm>
            <a:off x="3247950" y="701625"/>
            <a:ext cx="54336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2" descr="wae_grey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050" y="4777075"/>
            <a:ext cx="453575" cy="1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64050" y="790125"/>
            <a:ext cx="25299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293300" y="826350"/>
            <a:ext cx="5388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 1 1 1 1">
  <p:cSld name="Cover Page 1 2 1 2 1 1 1"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476300" y="750950"/>
            <a:ext cx="5867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3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subTitle" idx="1"/>
          </p:nvPr>
        </p:nvSpPr>
        <p:spPr>
          <a:xfrm>
            <a:off x="504899" y="2019300"/>
            <a:ext cx="6012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1 2 1 2 1 1 2">
  <p:cSld name="Cover Page 1 2 1 2 1 1"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476300" y="750950"/>
            <a:ext cx="58674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3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>
            <a:off x="504899" y="2019300"/>
            <a:ext cx="6012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sldNum" idx="12"/>
          </p:nvPr>
        </p:nvSpPr>
        <p:spPr>
          <a:xfrm>
            <a:off x="855678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marL="3683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2pPr>
            <a:lvl3pPr marL="7239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3pPr>
            <a:lvl4pPr marL="10922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4pPr>
            <a:lvl5pPr marL="14605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5pPr>
            <a:lvl6pPr marL="18161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6pPr>
            <a:lvl7pPr marL="218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7pPr>
            <a:lvl8pPr marL="2552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8pPr>
            <a:lvl9pPr marL="29083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marL="3683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2pPr>
            <a:lvl3pPr marL="7239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3pPr>
            <a:lvl4pPr marL="10922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4pPr>
            <a:lvl5pPr marL="14605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5pPr>
            <a:lvl6pPr marL="18161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6pPr>
            <a:lvl7pPr marL="218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7pPr>
            <a:lvl8pPr marL="2552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8pPr>
            <a:lvl9pPr marL="29083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9687"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1pPr>
            <a:lvl2pPr marL="39687"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2pPr>
            <a:lvl3pPr marL="39687"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3pPr>
            <a:lvl4pPr marL="39687"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4pPr>
            <a:lvl5pPr marL="39687"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5pPr>
            <a:lvl6pPr marL="496887"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6pPr>
            <a:lvl7pPr marL="954087"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7pPr>
            <a:lvl8pPr marL="1411287"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8pPr>
            <a:lvl9pPr marL="1868487"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>
                <a:solidFill>
                  <a:schemeClr val="dk1"/>
                </a:solidFill>
              </a:defRPr>
            </a:lvl1pPr>
            <a:lvl2pPr marL="914400" lvl="1" indent="-3175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</a:defRPr>
            </a:lvl2pPr>
            <a:lvl3pPr marL="1371600" lvl="2" indent="-3175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</a:defRPr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4pPr>
            <a:lvl5pPr marL="2286000" lvl="4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sldNum" idx="12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1">
  <p:cSld name="OBJECT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1 1">
  <p:cSld name="OBJECT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>
            <a:spLocks noGrp="1"/>
          </p:cNvSpPr>
          <p:nvPr>
            <p:ph type="sldNum" idx="12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grpSp>
        <p:nvGrpSpPr>
          <p:cNvPr id="273" name="Google Shape;273;p50"/>
          <p:cNvGrpSpPr/>
          <p:nvPr/>
        </p:nvGrpSpPr>
        <p:grpSpPr>
          <a:xfrm>
            <a:off x="-50" y="2"/>
            <a:ext cx="9144100" cy="38326"/>
            <a:chOff x="-50" y="5"/>
            <a:chExt cx="9144100" cy="69900"/>
          </a:xfrm>
        </p:grpSpPr>
        <p:sp>
          <p:nvSpPr>
            <p:cNvPr id="274" name="Google Shape;274;p50"/>
            <p:cNvSpPr/>
            <p:nvPr/>
          </p:nvSpPr>
          <p:spPr>
            <a:xfrm>
              <a:off x="6857787" y="5"/>
              <a:ext cx="762300" cy="69900"/>
            </a:xfrm>
            <a:prstGeom prst="rect">
              <a:avLst/>
            </a:prstGeom>
            <a:solidFill>
              <a:srgbClr val="5D0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5" name="Google Shape;275;p50"/>
            <p:cNvSpPr/>
            <p:nvPr/>
          </p:nvSpPr>
          <p:spPr>
            <a:xfrm>
              <a:off x="761932" y="5"/>
              <a:ext cx="762300" cy="69900"/>
            </a:xfrm>
            <a:prstGeom prst="rect">
              <a:avLst/>
            </a:prstGeom>
            <a:solidFill>
              <a:srgbClr val="AC7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6" name="Google Shape;276;p50"/>
            <p:cNvSpPr/>
            <p:nvPr/>
          </p:nvSpPr>
          <p:spPr>
            <a:xfrm>
              <a:off x="1523914" y="5"/>
              <a:ext cx="762300" cy="69900"/>
            </a:xfrm>
            <a:prstGeom prst="rect">
              <a:avLst/>
            </a:prstGeom>
            <a:solidFill>
              <a:srgbClr val="9514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-50" y="5"/>
              <a:ext cx="762300" cy="69900"/>
            </a:xfrm>
            <a:prstGeom prst="rect">
              <a:avLst/>
            </a:prstGeom>
            <a:solidFill>
              <a:srgbClr val="0AA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8" name="Google Shape;278;p50"/>
            <p:cNvSpPr/>
            <p:nvPr/>
          </p:nvSpPr>
          <p:spPr>
            <a:xfrm>
              <a:off x="2285896" y="5"/>
              <a:ext cx="762300" cy="699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79" name="Google Shape;279;p50"/>
            <p:cNvSpPr/>
            <p:nvPr/>
          </p:nvSpPr>
          <p:spPr>
            <a:xfrm>
              <a:off x="3809859" y="5"/>
              <a:ext cx="762300" cy="69900"/>
            </a:xfrm>
            <a:prstGeom prst="rect">
              <a:avLst/>
            </a:prstGeom>
            <a:solidFill>
              <a:srgbClr val="FC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0" name="Google Shape;280;p50"/>
            <p:cNvSpPr/>
            <p:nvPr/>
          </p:nvSpPr>
          <p:spPr>
            <a:xfrm>
              <a:off x="7619769" y="5"/>
              <a:ext cx="762300" cy="69900"/>
            </a:xfrm>
            <a:prstGeom prst="rect">
              <a:avLst/>
            </a:prstGeom>
            <a:solidFill>
              <a:srgbClr val="AB5F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3047877" y="5"/>
              <a:ext cx="762300" cy="69900"/>
            </a:xfrm>
            <a:prstGeom prst="rect">
              <a:avLst/>
            </a:prstGeom>
            <a:solidFill>
              <a:srgbClr val="EE8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4571841" y="5"/>
              <a:ext cx="762300" cy="69900"/>
            </a:xfrm>
            <a:prstGeom prst="rect">
              <a:avLst/>
            </a:prstGeom>
            <a:solidFill>
              <a:srgbClr val="A6A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5333823" y="5"/>
              <a:ext cx="762300" cy="69900"/>
            </a:xfrm>
            <a:prstGeom prst="rect">
              <a:avLst/>
            </a:prstGeom>
            <a:solidFill>
              <a:srgbClr val="51C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6095805" y="5"/>
              <a:ext cx="762300" cy="69900"/>
            </a:xfrm>
            <a:prstGeom prst="rect">
              <a:avLst/>
            </a:prstGeom>
            <a:solidFill>
              <a:srgbClr val="157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8381750" y="5"/>
              <a:ext cx="762300" cy="69900"/>
            </a:xfrm>
            <a:prstGeom prst="rect">
              <a:avLst/>
            </a:prstGeom>
            <a:solidFill>
              <a:srgbClr val="E91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-94300" y="69850"/>
            <a:ext cx="3528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9687"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39687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2pPr>
            <a:lvl3pPr marL="39687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3pPr>
            <a:lvl4pPr marL="39687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4pPr>
            <a:lvl5pPr marL="39687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5pPr>
            <a:lvl6pPr marL="496887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6pPr>
            <a:lvl7pPr marL="954087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7pPr>
            <a:lvl8pPr marL="1411287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8pPr>
            <a:lvl9pPr marL="1868486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8BAB42"/>
                </a:highlight>
              </a:defRPr>
            </a:lvl9pPr>
          </a:lstStyle>
          <a:p>
            <a:endParaRPr/>
          </a:p>
        </p:txBody>
      </p:sp>
      <p:sp>
        <p:nvSpPr>
          <p:cNvPr id="287" name="Google Shape;287;p50"/>
          <p:cNvSpPr/>
          <p:nvPr/>
        </p:nvSpPr>
        <p:spPr>
          <a:xfrm>
            <a:off x="205578" y="4875700"/>
            <a:ext cx="4658148" cy="247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i="0" u="none" strike="noStrike" cap="none">
                <a:solidFill>
                  <a:srgbClr val="FFFFFF"/>
                </a:solidFill>
                <a:highlight>
                  <a:srgbClr val="8BAB42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Globant</a:t>
            </a:r>
            <a:r>
              <a:rPr lang="es" sz="8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s" sz="80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Proprietary | Confidential Information | </a:t>
            </a:r>
            <a:r>
              <a:rPr lang="es" sz="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to be shared outside Globant.</a:t>
            </a:r>
            <a:endParaRPr sz="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2">
            <a:alphaModFix/>
          </a:blip>
          <a:srcRect r="88451" b="13269"/>
          <a:stretch/>
        </p:blipFill>
        <p:spPr>
          <a:xfrm>
            <a:off x="117664" y="4819476"/>
            <a:ext cx="133426" cy="2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5F4F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1" descr="robot.jpg"/>
          <p:cNvPicPr preferRelativeResize="0"/>
          <p:nvPr/>
        </p:nvPicPr>
        <p:blipFill rotWithShape="1">
          <a:blip r:embed="rId4">
            <a:alphaModFix/>
          </a:blip>
          <a:srcRect l="20680" r="8301"/>
          <a:stretch/>
        </p:blipFill>
        <p:spPr>
          <a:xfrm>
            <a:off x="-17950" y="-49700"/>
            <a:ext cx="9178625" cy="5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 txBox="1"/>
          <p:nvPr/>
        </p:nvSpPr>
        <p:spPr>
          <a:xfrm>
            <a:off x="1572263" y="1570825"/>
            <a:ext cx="61506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 Installer Experience</a:t>
            </a:r>
            <a:endParaRPr sz="2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Project RAIDER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51"/>
          <p:cNvSpPr txBox="1"/>
          <p:nvPr/>
        </p:nvSpPr>
        <p:spPr>
          <a:xfrm>
            <a:off x="1572275" y="2715625"/>
            <a:ext cx="3598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DD1F22"/>
                </a:solidFill>
                <a:latin typeface="Roboto"/>
                <a:ea typeface="Roboto"/>
                <a:cs typeface="Roboto"/>
                <a:sym typeface="Roboto"/>
              </a:rPr>
              <a:t>September 2019 Read Out</a:t>
            </a:r>
            <a:endParaRPr sz="1200" b="1">
              <a:solidFill>
                <a:srgbClr val="DD1F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51"/>
          <p:cNvCxnSpPr/>
          <p:nvPr/>
        </p:nvCxnSpPr>
        <p:spPr>
          <a:xfrm rot="10800000">
            <a:off x="1447975" y="1640925"/>
            <a:ext cx="0" cy="19923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" name="Google Shape;297;p51"/>
          <p:cNvGrpSpPr/>
          <p:nvPr/>
        </p:nvGrpSpPr>
        <p:grpSpPr>
          <a:xfrm flipH="1">
            <a:off x="4712934" y="2330961"/>
            <a:ext cx="4828103" cy="3266729"/>
            <a:chOff x="-11" y="2093486"/>
            <a:chExt cx="4550092" cy="3201107"/>
          </a:xfrm>
        </p:grpSpPr>
        <p:sp>
          <p:nvSpPr>
            <p:cNvPr id="298" name="Google Shape;298;p51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9" name="Google Shape;299;p51"/>
            <p:cNvCxnSpPr>
              <a:stCxn id="298" idx="6"/>
            </p:cNvCxnSpPr>
            <p:nvPr/>
          </p:nvCxnSpPr>
          <p:spPr>
            <a:xfrm rot="10800000" flipH="1">
              <a:off x="3706268" y="4420608"/>
              <a:ext cx="53700" cy="3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51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" name="Google Shape;301;p51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51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3" name="Google Shape;303;p51"/>
            <p:cNvCxnSpPr>
              <a:stCxn id="300" idx="3"/>
            </p:cNvCxnSpPr>
            <p:nvPr/>
          </p:nvCxnSpPr>
          <p:spPr>
            <a:xfrm flipH="1">
              <a:off x="2714358" y="4468280"/>
              <a:ext cx="1017600" cy="78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51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1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1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1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1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9" name="Google Shape;309;p51"/>
            <p:cNvCxnSpPr>
              <a:stCxn id="308" idx="5"/>
            </p:cNvCxnSpPr>
            <p:nvPr/>
          </p:nvCxnSpPr>
          <p:spPr>
            <a:xfrm rot="10800000">
              <a:off x="3758571" y="4439340"/>
              <a:ext cx="608400" cy="511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51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51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51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51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51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51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51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51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51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51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51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51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51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51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51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51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6" name="Google Shape;326;p51"/>
          <p:cNvGrpSpPr/>
          <p:nvPr/>
        </p:nvGrpSpPr>
        <p:grpSpPr>
          <a:xfrm rot="5400000" flipH="1">
            <a:off x="-501729" y="2390164"/>
            <a:ext cx="3377079" cy="2409153"/>
            <a:chOff x="-11" y="2093486"/>
            <a:chExt cx="4550092" cy="3201107"/>
          </a:xfrm>
        </p:grpSpPr>
        <p:sp>
          <p:nvSpPr>
            <p:cNvPr id="327" name="Google Shape;327;p51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8" name="Google Shape;328;p51"/>
            <p:cNvCxnSpPr>
              <a:stCxn id="327" idx="6"/>
            </p:cNvCxnSpPr>
            <p:nvPr/>
          </p:nvCxnSpPr>
          <p:spPr>
            <a:xfrm rot="-5400000">
              <a:off x="3565118" y="4561758"/>
              <a:ext cx="336000" cy="5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51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51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1" name="Google Shape;331;p51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2" name="Google Shape;332;p51"/>
            <p:cNvCxnSpPr>
              <a:stCxn id="329" idx="3"/>
            </p:cNvCxnSpPr>
            <p:nvPr/>
          </p:nvCxnSpPr>
          <p:spPr>
            <a:xfrm rot="5400000">
              <a:off x="2833008" y="4349330"/>
              <a:ext cx="780000" cy="1017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3" name="Google Shape;333;p51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1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1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1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8" name="Google Shape;338;p51"/>
            <p:cNvCxnSpPr>
              <a:stCxn id="337" idx="5"/>
            </p:cNvCxnSpPr>
            <p:nvPr/>
          </p:nvCxnSpPr>
          <p:spPr>
            <a:xfrm rot="5400000" flipH="1">
              <a:off x="3807321" y="4391190"/>
              <a:ext cx="5109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51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51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51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51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51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51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51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51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51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51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51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51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51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51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51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51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55" name="Google Shape;3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125" y="574548"/>
            <a:ext cx="2082975" cy="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150" y="3323725"/>
            <a:ext cx="1026076" cy="2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73" name="Google Shape;473;p60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74" name="Google Shape;474;p60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60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76" name="Google Shape;476;p60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77" name="Google Shape;477;p60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8" name="Google Shape;478;p60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Ups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9" name="Google Shape;479;p60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50" y="1297763"/>
            <a:ext cx="4155825" cy="25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97775"/>
            <a:ext cx="4311079" cy="26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87" name="Google Shape;487;p61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88" name="Google Shape;488;p61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61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90" name="Google Shape;490;p61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91" name="Google Shape;491;p61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92" name="Google Shape;492;p61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Ups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3" name="Google Shape;493;p61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4" name="Google Shape;4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1242863"/>
            <a:ext cx="4267201" cy="26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626" y="1245713"/>
            <a:ext cx="4360974" cy="270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01" name="Google Shape;501;p62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502" name="Google Shape;502;p62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62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504" name="Google Shape;504;p62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505" name="Google Shape;505;p62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06" name="Google Shape;506;p62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Ups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7" name="Google Shape;507;p62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8" name="Google Shape;5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50" y="1254363"/>
            <a:ext cx="4325825" cy="26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250" y="1258625"/>
            <a:ext cx="4312124" cy="268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15" name="Google Shape;515;p63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516" name="Google Shape;516;p63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63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518" name="Google Shape;518;p63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519" name="Google Shape;519;p6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0" name="Google Shape;520;p63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Ups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1" name="Google Shape;521;p63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2" name="Google Shape;5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50" y="998463"/>
            <a:ext cx="4690775" cy="29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825" y="1182723"/>
            <a:ext cx="4273175" cy="265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4"/>
          <p:cNvPicPr preferRelativeResize="0"/>
          <p:nvPr/>
        </p:nvPicPr>
        <p:blipFill rotWithShape="1">
          <a:blip r:embed="rId4">
            <a:alphaModFix/>
          </a:blip>
          <a:srcRect t="962" b="13851"/>
          <a:stretch/>
        </p:blipFill>
        <p:spPr>
          <a:xfrm>
            <a:off x="-17950" y="-49700"/>
            <a:ext cx="9144000" cy="5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4"/>
          <p:cNvSpPr/>
          <p:nvPr/>
        </p:nvSpPr>
        <p:spPr>
          <a:xfrm>
            <a:off x="2850" y="-49700"/>
            <a:ext cx="9144000" cy="5291100"/>
          </a:xfrm>
          <a:prstGeom prst="rect">
            <a:avLst/>
          </a:prstGeom>
          <a:solidFill>
            <a:srgbClr val="000000">
              <a:alpha val="65460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64"/>
          <p:cNvSpPr txBox="1"/>
          <p:nvPr/>
        </p:nvSpPr>
        <p:spPr>
          <a:xfrm>
            <a:off x="2293450" y="1656025"/>
            <a:ext cx="61506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DEMO </a:t>
            </a:r>
            <a:r>
              <a:rPr lang="es"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sz="4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64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>
            <a:off x="7153750" y="359200"/>
            <a:ext cx="1687575" cy="37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64"/>
          <p:cNvGrpSpPr/>
          <p:nvPr/>
        </p:nvGrpSpPr>
        <p:grpSpPr>
          <a:xfrm rot="5400000" flipH="1">
            <a:off x="-790665" y="664120"/>
            <a:ext cx="5391859" cy="3846450"/>
            <a:chOff x="-11" y="2093486"/>
            <a:chExt cx="4550092" cy="3201107"/>
          </a:xfrm>
        </p:grpSpPr>
        <p:sp>
          <p:nvSpPr>
            <p:cNvPr id="533" name="Google Shape;533;p64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4" name="Google Shape;534;p64"/>
            <p:cNvCxnSpPr>
              <a:stCxn id="533" idx="6"/>
            </p:cNvCxnSpPr>
            <p:nvPr/>
          </p:nvCxnSpPr>
          <p:spPr>
            <a:xfrm rot="-5400000">
              <a:off x="3565118" y="4561758"/>
              <a:ext cx="336000" cy="5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5" name="Google Shape;535;p64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6" name="Google Shape;536;p64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7" name="Google Shape;537;p64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8" name="Google Shape;538;p64"/>
            <p:cNvCxnSpPr>
              <a:stCxn id="535" idx="3"/>
            </p:cNvCxnSpPr>
            <p:nvPr/>
          </p:nvCxnSpPr>
          <p:spPr>
            <a:xfrm rot="5400000">
              <a:off x="2833158" y="4349480"/>
              <a:ext cx="780000" cy="10176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9" name="Google Shape;539;p64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4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4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4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4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4" name="Google Shape;544;p64"/>
            <p:cNvCxnSpPr>
              <a:stCxn id="543" idx="5"/>
            </p:cNvCxnSpPr>
            <p:nvPr/>
          </p:nvCxnSpPr>
          <p:spPr>
            <a:xfrm rot="5400000" flipH="1">
              <a:off x="3807171" y="4391040"/>
              <a:ext cx="5112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64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64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64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64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64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64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64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64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64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64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64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64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64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64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64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64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1" name="Google Shape;561;p64"/>
          <p:cNvGrpSpPr/>
          <p:nvPr/>
        </p:nvGrpSpPr>
        <p:grpSpPr>
          <a:xfrm flipH="1">
            <a:off x="3675597" y="2398157"/>
            <a:ext cx="5865524" cy="3201107"/>
            <a:chOff x="-11" y="2093486"/>
            <a:chExt cx="4550092" cy="3201107"/>
          </a:xfrm>
        </p:grpSpPr>
        <p:sp>
          <p:nvSpPr>
            <p:cNvPr id="562" name="Google Shape;562;p64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3" name="Google Shape;563;p64"/>
            <p:cNvCxnSpPr>
              <a:stCxn id="562" idx="6"/>
            </p:cNvCxnSpPr>
            <p:nvPr/>
          </p:nvCxnSpPr>
          <p:spPr>
            <a:xfrm rot="10800000" flipH="1">
              <a:off x="3706268" y="4420608"/>
              <a:ext cx="53700" cy="3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4" name="Google Shape;564;p64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5" name="Google Shape;565;p64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6" name="Google Shape;566;p64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7" name="Google Shape;567;p64"/>
            <p:cNvCxnSpPr>
              <a:stCxn id="564" idx="3"/>
            </p:cNvCxnSpPr>
            <p:nvPr/>
          </p:nvCxnSpPr>
          <p:spPr>
            <a:xfrm flipH="1">
              <a:off x="2714358" y="4468280"/>
              <a:ext cx="1017600" cy="78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8" name="Google Shape;568;p64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4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4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4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4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3" name="Google Shape;573;p64"/>
            <p:cNvCxnSpPr>
              <a:stCxn id="572" idx="5"/>
            </p:cNvCxnSpPr>
            <p:nvPr/>
          </p:nvCxnSpPr>
          <p:spPr>
            <a:xfrm rot="10800000">
              <a:off x="3758571" y="4439640"/>
              <a:ext cx="608400" cy="511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64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64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64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4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4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4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64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64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64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64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64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64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64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64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64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64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0" name="Google Shape;590;p64"/>
          <p:cNvCxnSpPr/>
          <p:nvPr/>
        </p:nvCxnSpPr>
        <p:spPr>
          <a:xfrm rot="10800000">
            <a:off x="2186800" y="1046800"/>
            <a:ext cx="3000" cy="2385600"/>
          </a:xfrm>
          <a:prstGeom prst="straightConnector1">
            <a:avLst/>
          </a:prstGeom>
          <a:noFill/>
          <a:ln w="28575" cap="flat" cmpd="sng">
            <a:solidFill>
              <a:srgbClr val="B2D13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97" name="Google Shape;597;p65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598" name="Google Shape;598;p65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65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600" name="Google Shape;600;p65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601" name="Google Shape;601;p65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02" name="Google Shape;602;p65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65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65"/>
          <p:cNvSpPr txBox="1"/>
          <p:nvPr/>
        </p:nvSpPr>
        <p:spPr>
          <a:xfrm>
            <a:off x="388875" y="846125"/>
            <a:ext cx="83724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options non exclusive could be taken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on top of current toolchain (mainly Common Installer)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 use of already implemented code (Not all, but much of it, ie: PCDC API integration, MSI management).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C++/C# expertise of the team.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Disadvantages: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.NET requirement.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WPF is not cross-platform and is still available only on Windows.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WPF is an old technology, for which reason Microsoft suggests other frameworks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10" name="Google Shape;610;p66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611" name="Google Shape;611;p66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66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613" name="Google Shape;613;p66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614" name="Google Shape;614;p66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5" name="Google Shape;615;p66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6" name="Google Shape;616;p66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66"/>
          <p:cNvSpPr txBox="1"/>
          <p:nvPr/>
        </p:nvSpPr>
        <p:spPr>
          <a:xfrm>
            <a:off x="388875" y="846125"/>
            <a:ext cx="83724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Implementation aligned with RAIDER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Aligned with RAIDER Tech Stack.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Cross-platform.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Electron builder for build and packaging.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MSI, EXE, linux packages, among others.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 technology.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Look &amp; Feel from RAIDER.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Disadvantages: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.Not direct API for handling MSI installers 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Overhead in rewriting existing C#/C++ code to JS.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23" name="Google Shape;623;p67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624" name="Google Shape;624;p67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5" name="Google Shape;625;p67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626" name="Google Shape;626;p67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627" name="Google Shape;627;p67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28" name="Google Shape;628;p67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Remarks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67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0" name="Google Shape;6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850" y="874550"/>
            <a:ext cx="5134741" cy="399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68"/>
          <p:cNvPicPr preferRelativeResize="0"/>
          <p:nvPr/>
        </p:nvPicPr>
        <p:blipFill rotWithShape="1">
          <a:blip r:embed="rId4">
            <a:alphaModFix/>
          </a:blip>
          <a:srcRect t="962" b="13851"/>
          <a:stretch/>
        </p:blipFill>
        <p:spPr>
          <a:xfrm>
            <a:off x="-17950" y="-49700"/>
            <a:ext cx="9144000" cy="5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8"/>
          <p:cNvSpPr/>
          <p:nvPr/>
        </p:nvSpPr>
        <p:spPr>
          <a:xfrm>
            <a:off x="2850" y="-49700"/>
            <a:ext cx="9144000" cy="5291100"/>
          </a:xfrm>
          <a:prstGeom prst="rect">
            <a:avLst/>
          </a:prstGeom>
          <a:solidFill>
            <a:srgbClr val="000000">
              <a:alpha val="65460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68"/>
          <p:cNvSpPr txBox="1"/>
          <p:nvPr/>
        </p:nvSpPr>
        <p:spPr>
          <a:xfrm>
            <a:off x="2293450" y="1656025"/>
            <a:ext cx="61506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lang="es"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 sz="4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68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>
            <a:off x="7153750" y="359200"/>
            <a:ext cx="1687575" cy="37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68"/>
          <p:cNvGrpSpPr/>
          <p:nvPr/>
        </p:nvGrpSpPr>
        <p:grpSpPr>
          <a:xfrm rot="5400000" flipH="1">
            <a:off x="-790665" y="664120"/>
            <a:ext cx="5391859" cy="3846450"/>
            <a:chOff x="-11" y="2093486"/>
            <a:chExt cx="4550092" cy="3201107"/>
          </a:xfrm>
        </p:grpSpPr>
        <p:sp>
          <p:nvSpPr>
            <p:cNvPr id="640" name="Google Shape;640;p68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1" name="Google Shape;641;p68"/>
            <p:cNvCxnSpPr>
              <a:stCxn id="640" idx="6"/>
            </p:cNvCxnSpPr>
            <p:nvPr/>
          </p:nvCxnSpPr>
          <p:spPr>
            <a:xfrm rot="-5400000">
              <a:off x="3565118" y="4561758"/>
              <a:ext cx="336000" cy="5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68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3" name="Google Shape;643;p68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4" name="Google Shape;644;p68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5" name="Google Shape;645;p68"/>
            <p:cNvCxnSpPr>
              <a:stCxn id="642" idx="3"/>
            </p:cNvCxnSpPr>
            <p:nvPr/>
          </p:nvCxnSpPr>
          <p:spPr>
            <a:xfrm rot="5400000">
              <a:off x="2833158" y="4349480"/>
              <a:ext cx="780000" cy="10176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6" name="Google Shape;646;p68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8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8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8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1" name="Google Shape;651;p68"/>
            <p:cNvCxnSpPr>
              <a:stCxn id="650" idx="5"/>
            </p:cNvCxnSpPr>
            <p:nvPr/>
          </p:nvCxnSpPr>
          <p:spPr>
            <a:xfrm rot="5400000" flipH="1">
              <a:off x="3807171" y="4391040"/>
              <a:ext cx="5112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68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68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68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68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68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68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68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68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68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68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68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68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68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68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68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68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8" name="Google Shape;668;p68"/>
          <p:cNvGrpSpPr/>
          <p:nvPr/>
        </p:nvGrpSpPr>
        <p:grpSpPr>
          <a:xfrm flipH="1">
            <a:off x="3675597" y="2398157"/>
            <a:ext cx="5865524" cy="3201107"/>
            <a:chOff x="-11" y="2093486"/>
            <a:chExt cx="4550092" cy="3201107"/>
          </a:xfrm>
        </p:grpSpPr>
        <p:sp>
          <p:nvSpPr>
            <p:cNvPr id="669" name="Google Shape;669;p68"/>
            <p:cNvSpPr/>
            <p:nvPr/>
          </p:nvSpPr>
          <p:spPr>
            <a:xfrm rot="5400000" flipH="1">
              <a:off x="3665318" y="4756458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0" name="Google Shape;670;p68"/>
            <p:cNvCxnSpPr>
              <a:stCxn id="669" idx="6"/>
            </p:cNvCxnSpPr>
            <p:nvPr/>
          </p:nvCxnSpPr>
          <p:spPr>
            <a:xfrm rot="10800000" flipH="1">
              <a:off x="3706268" y="4420608"/>
              <a:ext cx="53700" cy="3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1" name="Google Shape;671;p68"/>
            <p:cNvSpPr/>
            <p:nvPr/>
          </p:nvSpPr>
          <p:spPr>
            <a:xfrm rot="5400000" flipH="1">
              <a:off x="3720070" y="439822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2" name="Google Shape;672;p68"/>
            <p:cNvCxnSpPr/>
            <p:nvPr/>
          </p:nvCxnSpPr>
          <p:spPr>
            <a:xfrm rot="5400000">
              <a:off x="3003770" y="4528849"/>
              <a:ext cx="433800" cy="97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3" name="Google Shape;673;p68"/>
            <p:cNvSpPr/>
            <p:nvPr/>
          </p:nvSpPr>
          <p:spPr>
            <a:xfrm rot="5400000" flipH="1">
              <a:off x="2682798" y="5203367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68"/>
            <p:cNvCxnSpPr>
              <a:stCxn id="671" idx="3"/>
            </p:cNvCxnSpPr>
            <p:nvPr/>
          </p:nvCxnSpPr>
          <p:spPr>
            <a:xfrm flipH="1">
              <a:off x="2714358" y="4468280"/>
              <a:ext cx="1017600" cy="78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68"/>
            <p:cNvSpPr/>
            <p:nvPr/>
          </p:nvSpPr>
          <p:spPr>
            <a:xfrm rot="5400000" flipH="1">
              <a:off x="2073050" y="4068489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8"/>
            <p:cNvSpPr/>
            <p:nvPr/>
          </p:nvSpPr>
          <p:spPr>
            <a:xfrm rot="5400000" flipH="1">
              <a:off x="1052603" y="5121514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8"/>
            <p:cNvSpPr/>
            <p:nvPr/>
          </p:nvSpPr>
          <p:spPr>
            <a:xfrm rot="5400000" flipH="1">
              <a:off x="970308" y="3820250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8"/>
            <p:cNvSpPr/>
            <p:nvPr/>
          </p:nvSpPr>
          <p:spPr>
            <a:xfrm rot="5400000" flipH="1">
              <a:off x="935546" y="3436885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8"/>
            <p:cNvSpPr/>
            <p:nvPr/>
          </p:nvSpPr>
          <p:spPr>
            <a:xfrm rot="5400000" flipH="1">
              <a:off x="4355083" y="4938696"/>
              <a:ext cx="81900" cy="822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0" name="Google Shape;680;p68"/>
            <p:cNvCxnSpPr>
              <a:stCxn id="679" idx="5"/>
            </p:cNvCxnSpPr>
            <p:nvPr/>
          </p:nvCxnSpPr>
          <p:spPr>
            <a:xfrm rot="10800000">
              <a:off x="3758571" y="4439640"/>
              <a:ext cx="608400" cy="511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68"/>
            <p:cNvCxnSpPr/>
            <p:nvPr/>
          </p:nvCxnSpPr>
          <p:spPr>
            <a:xfrm rot="5400000" flipH="1">
              <a:off x="4320732" y="5058056"/>
              <a:ext cx="307500" cy="151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68"/>
            <p:cNvCxnSpPr/>
            <p:nvPr/>
          </p:nvCxnSpPr>
          <p:spPr>
            <a:xfrm rot="-5400000" flipH="1">
              <a:off x="3637820" y="4884705"/>
              <a:ext cx="471600" cy="334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68"/>
            <p:cNvCxnSpPr/>
            <p:nvPr/>
          </p:nvCxnSpPr>
          <p:spPr>
            <a:xfrm rot="5400000">
              <a:off x="3344838" y="4931150"/>
              <a:ext cx="493800" cy="222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68"/>
            <p:cNvCxnSpPr/>
            <p:nvPr/>
          </p:nvCxnSpPr>
          <p:spPr>
            <a:xfrm rot="5400000" flipH="1">
              <a:off x="2774214" y="3454220"/>
              <a:ext cx="327600" cy="164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68"/>
            <p:cNvCxnSpPr/>
            <p:nvPr/>
          </p:nvCxnSpPr>
          <p:spPr>
            <a:xfrm rot="-5400000" flipH="1">
              <a:off x="1852542" y="4371493"/>
              <a:ext cx="1131000" cy="608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68"/>
            <p:cNvCxnSpPr/>
            <p:nvPr/>
          </p:nvCxnSpPr>
          <p:spPr>
            <a:xfrm rot="5400000">
              <a:off x="1480003" y="4661143"/>
              <a:ext cx="1184400" cy="82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68"/>
            <p:cNvCxnSpPr/>
            <p:nvPr/>
          </p:nvCxnSpPr>
          <p:spPr>
            <a:xfrm rot="5400000">
              <a:off x="1077553" y="4131096"/>
              <a:ext cx="1053600" cy="1018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68"/>
            <p:cNvCxnSpPr/>
            <p:nvPr/>
          </p:nvCxnSpPr>
          <p:spPr>
            <a:xfrm rot="-5400000" flipH="1">
              <a:off x="1173971" y="5104093"/>
              <a:ext cx="113700" cy="245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68"/>
            <p:cNvCxnSpPr/>
            <p:nvPr/>
          </p:nvCxnSpPr>
          <p:spPr>
            <a:xfrm rot="-5400000" flipH="1">
              <a:off x="459766" y="4532133"/>
              <a:ext cx="196500" cy="1073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68"/>
            <p:cNvCxnSpPr/>
            <p:nvPr/>
          </p:nvCxnSpPr>
          <p:spPr>
            <a:xfrm rot="-5400000" flipH="1">
              <a:off x="401094" y="4465898"/>
              <a:ext cx="1302300" cy="86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68"/>
            <p:cNvCxnSpPr/>
            <p:nvPr/>
          </p:nvCxnSpPr>
          <p:spPr>
            <a:xfrm rot="-5400000" flipH="1">
              <a:off x="1439081" y="3435093"/>
              <a:ext cx="248100" cy="109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68"/>
            <p:cNvCxnSpPr/>
            <p:nvPr/>
          </p:nvCxnSpPr>
          <p:spPr>
            <a:xfrm rot="-5400000" flipH="1">
              <a:off x="1230310" y="3225466"/>
              <a:ext cx="630000" cy="1140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68"/>
            <p:cNvCxnSpPr/>
            <p:nvPr/>
          </p:nvCxnSpPr>
          <p:spPr>
            <a:xfrm rot="-5400000" flipH="1">
              <a:off x="800720" y="3651252"/>
              <a:ext cx="387900" cy="36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68"/>
            <p:cNvCxnSpPr/>
            <p:nvPr/>
          </p:nvCxnSpPr>
          <p:spPr>
            <a:xfrm rot="-5400000">
              <a:off x="473116" y="3409877"/>
              <a:ext cx="82200" cy="986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68"/>
            <p:cNvCxnSpPr/>
            <p:nvPr/>
          </p:nvCxnSpPr>
          <p:spPr>
            <a:xfrm rot="-5400000" flipH="1">
              <a:off x="-202961" y="2296436"/>
              <a:ext cx="1381500" cy="975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68"/>
            <p:cNvCxnSpPr/>
            <p:nvPr/>
          </p:nvCxnSpPr>
          <p:spPr>
            <a:xfrm rot="-5400000">
              <a:off x="371453" y="3117863"/>
              <a:ext cx="249900" cy="969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97" name="Google Shape;697;p68"/>
          <p:cNvCxnSpPr/>
          <p:nvPr/>
        </p:nvCxnSpPr>
        <p:spPr>
          <a:xfrm rot="10800000">
            <a:off x="2186800" y="1046800"/>
            <a:ext cx="3000" cy="2385600"/>
          </a:xfrm>
          <a:prstGeom prst="straightConnector1">
            <a:avLst/>
          </a:prstGeom>
          <a:noFill/>
          <a:ln w="28575" cap="flat" cmpd="sng">
            <a:solidFill>
              <a:srgbClr val="B2D13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2" name="Google Shape;362;p52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363" name="Google Shape;363;p52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52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365" name="Google Shape;365;p52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366" name="Google Shape;366;p52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7" name="Google Shape;367;p52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Description of the challenge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8" name="Google Shape;368;p52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52"/>
          <p:cNvSpPr txBox="1"/>
          <p:nvPr/>
        </p:nvSpPr>
        <p:spPr>
          <a:xfrm>
            <a:off x="388875" y="846125"/>
            <a:ext cx="83724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the meetings one problem that was identified is regarding the acquisition of software products as well as updates and patches management.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first the software is delivered to the client through an email which contains the urls that are used to download the binaries.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when the user needs to apply an update or patch to a certain product, another flow is used, which is the PCDC.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creates two different UX that the user has to learn and use, when the underlying process is the same, deliver and consume content.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75" name="Google Shape;375;p53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376" name="Google Shape;376;p53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53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378" name="Google Shape;378;p53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379" name="Google Shape;379;p5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0" name="Google Shape;380;p53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Benchmarks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53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53"/>
          <p:cNvSpPr txBox="1"/>
          <p:nvPr/>
        </p:nvSpPr>
        <p:spPr>
          <a:xfrm>
            <a:off x="388875" y="1110800"/>
            <a:ext cx="3706500" cy="3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team did a research on Gaming Based Products that present similarities with RA: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Unreal Engine / Epics Games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Unity 3D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Lumberyard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CryEngine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Blizzard’s Battle.Net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425" y="569752"/>
            <a:ext cx="2423725" cy="1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726" y="2340875"/>
            <a:ext cx="1084605" cy="12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3775" y="2654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3775" y="2237824"/>
            <a:ext cx="2004850" cy="96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3744500"/>
            <a:ext cx="1617081" cy="9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93" name="Google Shape;393;p54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394" name="Google Shape;394;p54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54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396" name="Google Shape;396;p54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397" name="Google Shape;397;p54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8" name="Google Shape;398;p54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Brief State of the Art of RA Tools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9" name="Google Shape;399;p54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54"/>
          <p:cNvSpPr txBox="1"/>
          <p:nvPr/>
        </p:nvSpPr>
        <p:spPr>
          <a:xfrm>
            <a:off x="388875" y="846125"/>
            <a:ext cx="83724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have had multiple meetings with the RA team and product of them we identify the next RA  tools that helps in the managing of the life cycle: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Common Installer: Which provides the mechanisms for performing a local installation of a RA product.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PCDC: Provides both a web platform and an API for downloading updates.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FactoryTalk Updater: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Rockwell: A web platform that provides the needed features to download certain RA products, which are available for a user based on his entitlements.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06" name="Google Shape;406;p55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07" name="Google Shape;407;p55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408;p55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09" name="Google Shape;409;p55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10" name="Google Shape;410;p55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11" name="Google Shape;411;p55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Rockwell Automation HUB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55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55"/>
          <p:cNvSpPr txBox="1"/>
          <p:nvPr/>
        </p:nvSpPr>
        <p:spPr>
          <a:xfrm>
            <a:off x="388875" y="846125"/>
            <a:ext cx="83724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RA HUB is an experience central application: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Centralize the management of the life cycle.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Unify disjoint flows.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 UX.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Centralize the management of the life cycle.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Unify disjoint flows.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 Experience for all Rockwell Products and extensions.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 with RAIDER  (Maybe Studio 5000)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75" y="1445850"/>
            <a:ext cx="4886675" cy="17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0" name="Google Shape;420;p56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21" name="Google Shape;421;p56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56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23" name="Google Shape;423;p56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24" name="Google Shape;424;p56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25" name="Google Shape;425;p56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Deployment Lifecycle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56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56"/>
          <p:cNvSpPr txBox="1"/>
          <p:nvPr/>
        </p:nvSpPr>
        <p:spPr>
          <a:xfrm>
            <a:off x="4884675" y="998525"/>
            <a:ext cx="43686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 HUB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a product, and proceed with the installation.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L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Transparent process (acquisition of binaries, type of installer).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L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among targets.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and patch any product.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installed products.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Uninstall any product.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Activate a product.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rabicPeriod"/>
            </a:pP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Leverage with FactoryTalk Activation.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33" name="Google Shape;433;p57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34" name="Google Shape;434;p57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57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36" name="Google Shape;436;p57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37" name="Google Shape;437;p57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8" name="Google Shape;438;p57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 Level Architecture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9" name="Google Shape;439;p57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100" y="722150"/>
            <a:ext cx="4683349" cy="4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46" name="Google Shape;446;p58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47" name="Google Shape;447;p58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58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49" name="Google Shape;449;p58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50" name="Google Shape;450;p58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51" name="Google Shape;451;p58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Systems Architecture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2" name="Google Shape;452;p58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3" name="Google Shape;453;p58"/>
          <p:cNvPicPr preferRelativeResize="0"/>
          <p:nvPr/>
        </p:nvPicPr>
        <p:blipFill rotWithShape="1">
          <a:blip r:embed="rId4">
            <a:alphaModFix/>
          </a:blip>
          <a:srcRect r="3846"/>
          <a:stretch/>
        </p:blipFill>
        <p:spPr>
          <a:xfrm>
            <a:off x="1500550" y="840175"/>
            <a:ext cx="60102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>
            <a:spLocks noGrp="1"/>
          </p:cNvSpPr>
          <p:nvPr>
            <p:ph type="sldNum" idx="12"/>
          </p:nvPr>
        </p:nvSpPr>
        <p:spPr>
          <a:xfrm>
            <a:off x="8761413" y="33337"/>
            <a:ext cx="3063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fld>
            <a:endParaRPr sz="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9" name="Google Shape;459;p59"/>
          <p:cNvGrpSpPr/>
          <p:nvPr/>
        </p:nvGrpSpPr>
        <p:grpSpPr>
          <a:xfrm>
            <a:off x="0" y="4872984"/>
            <a:ext cx="9144000" cy="295853"/>
            <a:chOff x="0" y="4872984"/>
            <a:chExt cx="9144000" cy="295853"/>
          </a:xfrm>
        </p:grpSpPr>
        <p:sp>
          <p:nvSpPr>
            <p:cNvPr id="460" name="Google Shape;460;p59"/>
            <p:cNvSpPr/>
            <p:nvPr/>
          </p:nvSpPr>
          <p:spPr>
            <a:xfrm>
              <a:off x="0" y="5120838"/>
              <a:ext cx="9144000" cy="48000"/>
            </a:xfrm>
            <a:prstGeom prst="rect">
              <a:avLst/>
            </a:prstGeom>
            <a:solidFill>
              <a:srgbClr val="DD1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" name="Google Shape;461;p59"/>
            <p:cNvGrpSpPr/>
            <p:nvPr/>
          </p:nvGrpSpPr>
          <p:grpSpPr>
            <a:xfrm>
              <a:off x="130544" y="4872984"/>
              <a:ext cx="8940256" cy="247860"/>
              <a:chOff x="130544" y="4872984"/>
              <a:chExt cx="8940256" cy="247860"/>
            </a:xfrm>
          </p:grpSpPr>
          <p:sp>
            <p:nvSpPr>
              <p:cNvPr id="462" name="Google Shape;462;p59"/>
              <p:cNvSpPr/>
              <p:nvPr/>
            </p:nvSpPr>
            <p:spPr>
              <a:xfrm>
                <a:off x="130544" y="4872984"/>
                <a:ext cx="3036852" cy="2478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600" i="0" strike="noStrike" cap="none">
                    <a:solidFill>
                      <a:srgbClr val="FFFFFF"/>
                    </a:solidFill>
                    <a:highlight>
                      <a:srgbClr val="DD1F22"/>
                    </a:highlight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Globant</a:t>
                </a:r>
                <a:r>
                  <a:rPr lang="es" sz="600" i="0" u="none" strike="noStrike" cap="non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</a:t>
                </a:r>
                <a:r>
                  <a:rPr lang="es" sz="600" i="0" u="none" strike="noStrike" cap="none">
                    <a:solidFill>
                      <a:srgbClr val="666666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Proprietary | Confidential Information</a:t>
                </a:r>
                <a:endParaRPr sz="600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463" name="Google Shape;463;p59"/>
              <p:cNvPicPr preferRelativeResize="0"/>
              <p:nvPr/>
            </p:nvPicPr>
            <p:blipFill rotWithShape="1">
              <a:blip r:embed="rId3">
                <a:alphaModFix amt="50000"/>
              </a:blip>
              <a:srcRect/>
              <a:stretch/>
            </p:blipFill>
            <p:spPr>
              <a:xfrm>
                <a:off x="8396100" y="4922064"/>
                <a:ext cx="674700" cy="1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4" name="Google Shape;464;p59"/>
          <p:cNvSpPr/>
          <p:nvPr/>
        </p:nvSpPr>
        <p:spPr>
          <a:xfrm>
            <a:off x="388875" y="231650"/>
            <a:ext cx="5380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Mock Ups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5" name="Google Shape;465;p59"/>
          <p:cNvCxnSpPr/>
          <p:nvPr/>
        </p:nvCxnSpPr>
        <p:spPr>
          <a:xfrm rot="10800000">
            <a:off x="336375" y="264125"/>
            <a:ext cx="0" cy="271500"/>
          </a:xfrm>
          <a:prstGeom prst="straightConnector1">
            <a:avLst/>
          </a:prstGeom>
          <a:noFill/>
          <a:ln w="28575" cap="flat" cmpd="sng">
            <a:solidFill>
              <a:srgbClr val="DD1F2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6" name="Google Shape;4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5550"/>
            <a:ext cx="4155826" cy="25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625" y="1255550"/>
            <a:ext cx="4300800" cy="267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 xmlns="91620838-c461-485a-93b1-46c4f129ec59" xsi:nil="true"/>
    <_Flow_SignoffStatus xmlns="91620838-c461-485a-93b1-46c4f129ec59" xsi:nil="true"/>
    <Epic_x0020_Owner xmlns="91620838-c461-485a-93b1-46c4f129ec59">
      <UserInfo>
        <DisplayName/>
        <AccountId xsi:nil="true"/>
        <AccountType/>
      </UserInfo>
    </Epic_x0020_Owner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A8062C862AE743A2D8DB2A3E00B903" ma:contentTypeVersion="16" ma:contentTypeDescription="Create a new document." ma:contentTypeScope="" ma:versionID="51b9b9c1c846d9ba27bd7c03a5060824">
  <xsd:schema xmlns:xsd="http://www.w3.org/2001/XMLSchema" xmlns:xs="http://www.w3.org/2001/XMLSchema" xmlns:p="http://schemas.microsoft.com/office/2006/metadata/properties" xmlns:ns2="91620838-c461-485a-93b1-46c4f129ec59" xmlns:ns3="aa69d08a-1c4e-405d-b2c4-a376f6aa5f6a" targetNamespace="http://schemas.microsoft.com/office/2006/metadata/properties" ma:root="true" ma:fieldsID="3fa2b91a14c3d7ed774330384bf5568e" ns2:_="" ns3:_="">
    <xsd:import namespace="91620838-c461-485a-93b1-46c4f129ec59"/>
    <xsd:import namespace="aa69d08a-1c4e-405d-b2c4-a376f6aa5f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Note" minOccurs="0"/>
                <xsd:element ref="ns2:Epic_x0020_Owner" minOccurs="0"/>
                <xsd:element ref="ns2:_Flow_SignoffStatu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0838-c461-485a-93b1-46c4f129ec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Note" ma:index="18" nillable="true" ma:displayName="Note" ma:description="Note" ma:internalName="Note">
      <xsd:simpleType>
        <xsd:restriction base="dms:Note">
          <xsd:maxLength value="255"/>
        </xsd:restriction>
      </xsd:simpleType>
    </xsd:element>
    <xsd:element name="Epic_x0020_Owner" ma:index="19" nillable="true" ma:displayName="Epic Owner" ma:list="UserInfo" ma:SharePointGroup="0" ma:internalName="Epic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69d08a-1c4e-405d-b2c4-a376f6aa5f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0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63D964-1C4F-4581-A13B-CA93D8A0CE5D}">
  <ds:schemaRefs>
    <ds:schemaRef ds:uri="http://schemas.microsoft.com/office/2006/metadata/properties"/>
    <ds:schemaRef ds:uri="http://schemas.microsoft.com/office/infopath/2007/PartnerControls"/>
    <ds:schemaRef ds:uri="91620838-c461-485a-93b1-46c4f129ec59"/>
  </ds:schemaRefs>
</ds:datastoreItem>
</file>

<file path=customXml/itemProps2.xml><?xml version="1.0" encoding="utf-8"?>
<ds:datastoreItem xmlns:ds="http://schemas.openxmlformats.org/officeDocument/2006/customXml" ds:itemID="{B1949E23-8AC1-4A88-BEDF-2096EF0F0F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839C9B-8C29-43B2-9384-9F164BCFA1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620838-c461-485a-93b1-46c4f129ec59"/>
    <ds:schemaRef ds:uri="aa69d08a-1c4e-405d-b2c4-a376f6aa5f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617</Words>
  <Application>Microsoft Office PowerPoint</Application>
  <PresentationFormat>全屏显示(16:9)</PresentationFormat>
  <Paragraphs>111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Roboto</vt:lpstr>
      <vt:lpstr>Georgia</vt:lpstr>
      <vt:lpstr>Helvetica Neue</vt:lpstr>
      <vt:lpstr>Dosis</vt:lpstr>
      <vt:lpstr>Montserrat</vt:lpstr>
      <vt:lpstr>Arial</vt:lpstr>
      <vt:lpstr>Roboto Condensed</vt:lpstr>
      <vt:lpstr>Simple Light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Zhang Kerwen</cp:lastModifiedBy>
  <cp:revision>2</cp:revision>
  <dcterms:modified xsi:type="dcterms:W3CDTF">2019-10-19T02:28:12Z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0x0101001BA8062C862AE743A2D8DB2A3E00B903</vt:lpwstr>
  </property>
</Properties>
</file>